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0B5395"/>
    <a:srgbClr val="DEEBF7"/>
    <a:srgbClr val="F6E967"/>
    <a:srgbClr val="F4A300"/>
    <a:srgbClr val="000000"/>
    <a:srgbClr val="1F4E79"/>
    <a:srgbClr val="3F64A8"/>
    <a:srgbClr val="FAC9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55" d="100"/>
          <a:sy n="55" d="100"/>
        </p:scale>
        <p:origin x="2094" y="7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 smtClean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 smtClean="0"/>
              <a:t>写真をいれてください。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4/30/2016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jpeg"/><Relationship Id="rId4" Type="http://schemas.openxmlformats.org/officeDocument/2006/relationships/hyperlink" Target="http://www.jdla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0" y="-1"/>
            <a:ext cx="7775575" cy="10907714"/>
            <a:chOff x="0" y="-1"/>
            <a:chExt cx="7775575" cy="10907714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3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1"/>
              <a:ext cx="7772400" cy="9732469"/>
            </a:xfrm>
            <a:prstGeom prst="rect">
              <a:avLst/>
            </a:prstGeom>
          </p:spPr>
        </p:pic>
        <p:sp>
          <p:nvSpPr>
            <p:cNvPr id="57" name="正方形/長方形 56"/>
            <p:cNvSpPr/>
            <p:nvPr/>
          </p:nvSpPr>
          <p:spPr>
            <a:xfrm>
              <a:off x="0" y="9525000"/>
              <a:ext cx="7775575" cy="138271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582907" y="489665"/>
            <a:ext cx="64281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安倍政権と</a:t>
            </a:r>
            <a:endParaRPr lang="en-US" altLang="ja-JP" sz="5400" dirty="0" smtClean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報道の自由</a:t>
            </a:r>
            <a:r>
              <a:rPr lang="en-US" altLang="ja-JP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仮</a:t>
            </a:r>
            <a:r>
              <a:rPr lang="en-US" altLang="ja-JP" sz="5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5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60802" y="2274898"/>
            <a:ext cx="6542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―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安倍政権による総合的メディア戦略と</a:t>
            </a:r>
            <a:endParaRPr lang="en-US" altLang="ja-JP" sz="2400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民主主義の危機・私たちは何ができるか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―</a:t>
            </a:r>
            <a:endParaRPr lang="ja-JP" altLang="en-US" sz="2400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60802" y="3371347"/>
            <a:ext cx="21718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6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573306" y="3490394"/>
            <a:ext cx="3757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1</a:t>
            </a:r>
            <a:r>
              <a:rPr lang="en-US" altLang="ja-JP" sz="4800" dirty="0" smtClean="0">
                <a:solidFill>
                  <a:schemeClr val="bg1"/>
                </a:solidFill>
                <a:ea typeface="+mj-ea"/>
              </a:rPr>
              <a:t>7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:</a:t>
            </a:r>
            <a:r>
              <a:rPr lang="en-US" altLang="ja-JP" sz="4800" dirty="0" smtClean="0">
                <a:solidFill>
                  <a:schemeClr val="bg1"/>
                </a:solidFill>
                <a:ea typeface="+mj-ea"/>
              </a:rPr>
              <a:t>3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0</a:t>
            </a:r>
            <a:r>
              <a:rPr lang="en-US" altLang="ja-JP" sz="3600" dirty="0" smtClean="0">
                <a:solidFill>
                  <a:schemeClr val="bg1"/>
                </a:solidFill>
                <a:ea typeface="+mj-ea"/>
              </a:rPr>
              <a:t>-</a:t>
            </a:r>
            <a:r>
              <a:rPr lang="ja-JP" altLang="en-US" sz="4800" dirty="0" smtClean="0">
                <a:solidFill>
                  <a:schemeClr val="bg1"/>
                </a:solidFill>
                <a:ea typeface="+mj-ea"/>
              </a:rPr>
              <a:t>1９:</a:t>
            </a:r>
            <a:r>
              <a:rPr lang="en-US" altLang="ja-JP" sz="4800" dirty="0" smtClean="0">
                <a:solidFill>
                  <a:schemeClr val="bg1"/>
                </a:solidFill>
                <a:ea typeface="+mj-ea"/>
              </a:rPr>
              <a:t>00</a:t>
            </a:r>
          </a:p>
          <a:p>
            <a:r>
              <a:rPr lang="ja-JP" altLang="en-US" sz="4800" dirty="0">
                <a:solidFill>
                  <a:schemeClr val="bg1"/>
                </a:solidFill>
                <a:ea typeface="+mj-ea"/>
              </a:rPr>
              <a:t>　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767737" y="3099223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</a:t>
            </a:r>
            <a:r>
              <a:rPr lang="en-US" altLang="ja-JP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ja-JP" altLang="en-US" sz="5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31"/>
          <p:cNvSpPr txBox="1"/>
          <p:nvPr/>
        </p:nvSpPr>
        <p:spPr>
          <a:xfrm>
            <a:off x="203671" y="4610449"/>
            <a:ext cx="71865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参議院議員会館　講堂</a:t>
            </a:r>
            <a:r>
              <a:rPr lang="en-US" altLang="ja-JP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（予定）</a:t>
            </a:r>
            <a:r>
              <a:rPr lang="en-US" altLang="ja-JP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千代田区永田町</a:t>
            </a:r>
            <a:r>
              <a:rPr lang="en-US" altLang="ja-JP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2-1-1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確定次第</a:t>
            </a:r>
            <a:r>
              <a:rPr lang="en-US" altLang="ja-JP" sz="1400" dirty="0"/>
              <a:t>  </a:t>
            </a:r>
            <a:r>
              <a:rPr lang="en-US" altLang="ja-JP" sz="1400" dirty="0">
                <a:hlinkClick r:id="rId4"/>
              </a:rPr>
              <a:t>http://</a:t>
            </a:r>
            <a:r>
              <a:rPr lang="en-US" altLang="ja-JP" sz="1400" dirty="0" smtClean="0">
                <a:hlinkClick r:id="rId4"/>
              </a:rPr>
              <a:t>www.jdla.jp/</a:t>
            </a:r>
            <a:r>
              <a:rPr lang="ja-JP" altLang="en-US" sz="1400" dirty="0" smtClean="0"/>
              <a:t>（日本民主法律協会）ほかでお知らせします。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 smtClean="0"/>
              <a:t>　　　</a:t>
            </a:r>
            <a:r>
              <a:rPr lang="ja-JP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当日は、係の者</a:t>
            </a:r>
            <a:r>
              <a:rPr lang="ja-JP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が１階入り口で１６時４５分より入館証</a:t>
            </a:r>
            <a:r>
              <a:rPr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お渡しします。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1" name="テキスト ボックス 29"/>
          <p:cNvSpPr txBox="1"/>
          <p:nvPr/>
        </p:nvSpPr>
        <p:spPr>
          <a:xfrm>
            <a:off x="1464338" y="5632809"/>
            <a:ext cx="424842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lang="en-US" altLang="ja-JP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:00</a:t>
            </a:r>
          </a:p>
          <a:p>
            <a:r>
              <a:rPr lang="ja-JP" altLang="en-US" sz="20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「安倍政権と報道の自由」（仮題）</a:t>
            </a:r>
            <a:endParaRPr lang="en-US" altLang="ja-JP" sz="20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　講師：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岸井　成格 </a:t>
            </a:r>
            <a:r>
              <a:rPr lang="ja-JP" altLang="en-US" sz="1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</a:t>
            </a:r>
            <a:endParaRPr lang="en-US" altLang="ja-JP" sz="14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（毎日新聞特別</a:t>
            </a:r>
            <a:r>
              <a:rPr lang="ja-JP" altLang="en-US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編集委員　</a:t>
            </a:r>
            <a:r>
              <a:rPr lang="en-US" altLang="ja-JP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TBS</a:t>
            </a:r>
            <a:r>
              <a:rPr lang="ja-JP" altLang="en-US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キャスター</a:t>
            </a:r>
            <a:r>
              <a:rPr lang="en-US" altLang="ja-JP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アピール採択　ほか</a:t>
            </a:r>
            <a:endParaRPr lang="ja-JP" altLang="en-US" sz="1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994101" y="10049755"/>
            <a:ext cx="352211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en-US" altLang="ja-JP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03-5367-5430</a:t>
            </a:r>
            <a:endParaRPr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18"/>
          <p:cNvSpPr txBox="1"/>
          <p:nvPr/>
        </p:nvSpPr>
        <p:spPr>
          <a:xfrm>
            <a:off x="499301" y="9596742"/>
            <a:ext cx="6511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</a:t>
            </a:r>
            <a:r>
              <a:rPr lang="zh-TW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改憲</a:t>
            </a:r>
            <a:r>
              <a:rPr lang="zh-TW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問題対策法律家</a:t>
            </a:r>
            <a:r>
              <a:rPr lang="en-US" altLang="zh-TW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zh-TW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</a:t>
            </a:r>
            <a:r>
              <a:rPr lang="zh-TW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連絡会</a:t>
            </a:r>
            <a:endParaRPr lang="en-US" altLang="zh-TW" sz="28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65231" y="10119962"/>
            <a:ext cx="1658947" cy="390762"/>
            <a:chOff x="951314" y="9594759"/>
            <a:chExt cx="2119288" cy="922007"/>
          </a:xfrm>
        </p:grpSpPr>
        <p:sp>
          <p:nvSpPr>
            <p:cNvPr id="59" name="正方形/長方形 58"/>
            <p:cNvSpPr/>
            <p:nvPr/>
          </p:nvSpPr>
          <p:spPr>
            <a:xfrm>
              <a:off x="999624" y="9645323"/>
              <a:ext cx="1861206" cy="871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</a:rPr>
                <a:t>お問い合わせ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 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ホームベース 12"/>
            <p:cNvSpPr/>
            <p:nvPr/>
          </p:nvSpPr>
          <p:spPr>
            <a:xfrm>
              <a:off x="951314" y="9594759"/>
              <a:ext cx="2119288" cy="903237"/>
            </a:xfrm>
            <a:prstGeom prst="homePlate">
              <a:avLst>
                <a:gd name="adj" fmla="val 37345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2882455" y="3659564"/>
            <a:ext cx="591069" cy="552857"/>
            <a:chOff x="2939484" y="3833088"/>
            <a:chExt cx="591069" cy="552857"/>
          </a:xfrm>
        </p:grpSpPr>
        <p:sp>
          <p:nvSpPr>
            <p:cNvPr id="39" name="角丸四角形 38"/>
            <p:cNvSpPr/>
            <p:nvPr/>
          </p:nvSpPr>
          <p:spPr>
            <a:xfrm>
              <a:off x="2999539" y="3833088"/>
              <a:ext cx="470959" cy="47095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939484" y="3862725"/>
              <a:ext cx="591069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2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3590779" y="4145825"/>
            <a:ext cx="2927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+mj-ea"/>
                <a:ea typeface="+mj-ea"/>
              </a:rPr>
              <a:t>（開場　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17:00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～）</a:t>
            </a:r>
            <a:endParaRPr lang="en-US" altLang="ja-JP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26" name="Picture 2" descr="http://tse1.mm.bing.net/th?&amp;id=OIP.Mc81b7eff25be0178725a997e52c10951o1&amp;w=150&amp;h=150&amp;c=0&amp;pid=1.9&amp;rs=0&amp;p=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9" r="4289"/>
          <a:stretch>
            <a:fillRect/>
          </a:stretch>
        </p:blipFill>
        <p:spPr bwMode="auto">
          <a:xfrm>
            <a:off x="5789852" y="5599113"/>
            <a:ext cx="1285875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881344" y="7358189"/>
            <a:ext cx="6129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　メディア</a:t>
            </a:r>
            <a:r>
              <a:rPr lang="ja-JP" altLang="en-US" sz="1400" dirty="0"/>
              <a:t>の置かれて</a:t>
            </a:r>
            <a:r>
              <a:rPr lang="ja-JP" altLang="en-US" sz="1400" dirty="0" smtClean="0"/>
              <a:t>いる現状を</a:t>
            </a:r>
            <a:r>
              <a:rPr lang="ja-JP" altLang="en-US" sz="1400" dirty="0"/>
              <a:t>知り、憲法の保障する報道の自由の意義と価値を、民主主義・国民主権との関係であらためて明らかにしていく</a:t>
            </a:r>
            <a:r>
              <a:rPr lang="ja-JP" altLang="en-US" sz="1400" dirty="0" smtClean="0"/>
              <a:t>ことが、今、緊急に求められています。</a:t>
            </a:r>
            <a:r>
              <a:rPr lang="en-US" altLang="ja-JP" sz="1400" dirty="0" smtClean="0"/>
              <a:t> </a:t>
            </a:r>
          </a:p>
          <a:p>
            <a:r>
              <a:rPr lang="ja-JP" altLang="en-US" sz="1400" dirty="0" smtClean="0"/>
              <a:t>　報道の自由と独立を守り、メディア・ジャーナリストが、権力監視という本来の使命を果たすために、私たち市民が、なにをすべきか、何ができるのかを、ともに考えたいと思います。</a:t>
            </a:r>
            <a:endParaRPr lang="ja-JP" altLang="en-US" sz="1400" dirty="0"/>
          </a:p>
        </p:txBody>
      </p:sp>
      <p:sp>
        <p:nvSpPr>
          <p:cNvPr id="29" name="テキスト ボックス 18"/>
          <p:cNvSpPr txBox="1"/>
          <p:nvPr/>
        </p:nvSpPr>
        <p:spPr>
          <a:xfrm>
            <a:off x="5298142" y="10164215"/>
            <a:ext cx="2234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日本民主法律家協会</a:t>
            </a:r>
            <a:r>
              <a:rPr lang="en-US" altLang="ja-JP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altLang="zh-TW" sz="1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86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2015-04-28T11:50:18Z</dcterms:created>
  <dcterms:modified xsi:type="dcterms:W3CDTF">2016-04-29T22:33:29Z</dcterms:modified>
</cp:coreProperties>
</file>